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5" r:id="rId12"/>
    <p:sldId id="266" r:id="rId13"/>
    <p:sldId id="267" r:id="rId14"/>
    <p:sldId id="268" r:id="rId15"/>
    <p:sldId id="269" r:id="rId16"/>
    <p:sldId id="270" r:id="rId1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slide" Target="../slides/slide8.xml"/><Relationship Id="rId8" Type="http://schemas.openxmlformats.org/officeDocument/2006/relationships/slide" Target="../slides/slide7.xml"/><Relationship Id="rId7" Type="http://schemas.openxmlformats.org/officeDocument/2006/relationships/slide" Target="../slides/slide6.xml"/><Relationship Id="rId6" Type="http://schemas.openxmlformats.org/officeDocument/2006/relationships/slide" Target="../slides/slide5.xml"/><Relationship Id="rId5" Type="http://schemas.openxmlformats.org/officeDocument/2006/relationships/slide" Target="../slides/slide4.xml"/><Relationship Id="rId4" Type="http://schemas.openxmlformats.org/officeDocument/2006/relationships/slide" Target="../slides/slide3.xml"/><Relationship Id="rId3" Type="http://schemas.openxmlformats.org/officeDocument/2006/relationships/slide" Target="../slides/slide2.xml"/><Relationship Id="rId2" Type="http://schemas.openxmlformats.org/officeDocument/2006/relationships/image" Target="../media/image4.jpeg"/><Relationship Id="rId11" Type="http://schemas.openxmlformats.org/officeDocument/2006/relationships/slide" Target="../slides/slide12.xml"/><Relationship Id="rId10" Type="http://schemas.openxmlformats.org/officeDocument/2006/relationships/slide" Target="../slides/slide10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874a8b11bb33c17b50b92f8#tid=688207054e75f9000925cd5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选择性必修下册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7b30d786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924758f4c&amp;cid=924758f4c&amp;vtp=1">
            <a:hlinkClick r:id="rId3" action="ppaction://hlinksldjump"/>
          </p:cNvPr>
          <p:cNvSpPr/>
          <p:nvPr/>
        </p:nvSpPr>
        <p:spPr>
          <a:xfrm>
            <a:off x="350215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1a2c9a2d4&amp;cid=1a2c9a2d4&amp;vtp=1">
            <a:hlinkClick r:id="rId4" action="ppaction://hlinksldjump"/>
          </p:cNvPr>
          <p:cNvSpPr/>
          <p:nvPr/>
        </p:nvSpPr>
        <p:spPr>
          <a:xfrm>
            <a:off x="407822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064d1df8b&amp;cid=064d1df8b&amp;vtp=1">
            <a:hlinkClick r:id="rId5" action="ppaction://hlinksldjump"/>
          </p:cNvPr>
          <p:cNvSpPr/>
          <p:nvPr/>
        </p:nvSpPr>
        <p:spPr>
          <a:xfrm>
            <a:off x="465429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46f56600c&amp;cid=46f56600c&amp;vtp=1">
            <a:hlinkClick r:id="rId6" action="ppaction://hlinksldjump"/>
          </p:cNvPr>
          <p:cNvSpPr/>
          <p:nvPr/>
        </p:nvSpPr>
        <p:spPr>
          <a:xfrm>
            <a:off x="523036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bedf0b510&amp;cid=bedf0b510&amp;vtp=1">
            <a:hlinkClick r:id="rId7" action="ppaction://hlinksldjump"/>
          </p:cNvPr>
          <p:cNvSpPr/>
          <p:nvPr/>
        </p:nvSpPr>
        <p:spPr>
          <a:xfrm>
            <a:off x="580644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3a8b7cc2d&amp;cid=3a8b7cc2d&amp;vtp=1">
            <a:hlinkClick r:id="rId8" action="ppaction://hlinksldjump"/>
          </p:cNvPr>
          <p:cNvSpPr/>
          <p:nvPr/>
        </p:nvSpPr>
        <p:spPr>
          <a:xfrm>
            <a:off x="638251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  <p:sp>
        <p:nvSpPr>
          <p:cNvPr id="10" name="C_0#auto_editor_catalog_0?lid=8f6fef7f0&amp;cid=8f6fef7f0&amp;vtp=1">
            <a:hlinkClick r:id="rId9" action="ppaction://hlinksldjump"/>
          </p:cNvPr>
          <p:cNvSpPr/>
          <p:nvPr/>
        </p:nvSpPr>
        <p:spPr>
          <a:xfrm>
            <a:off x="695858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endParaRPr lang="en-US" sz="2200" dirty="0"/>
          </a:p>
        </p:txBody>
      </p:sp>
      <p:sp>
        <p:nvSpPr>
          <p:cNvPr id="11" name="C_0#auto_editor_catalog_0?lid=ac613513b&amp;cid=ac613513b&amp;vtp=1">
            <a:hlinkClick r:id="rId10" action="ppaction://hlinksldjump"/>
          </p:cNvPr>
          <p:cNvSpPr/>
          <p:nvPr/>
        </p:nvSpPr>
        <p:spPr>
          <a:xfrm>
            <a:off x="753465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endParaRPr lang="en-US" sz="2200" dirty="0"/>
          </a:p>
        </p:txBody>
      </p:sp>
      <p:sp>
        <p:nvSpPr>
          <p:cNvPr id="12" name="C_0#auto_editor_catalog_0?lid=e27a7b2d2&amp;cid=e27a7b2d2&amp;vtp=1">
            <a:hlinkClick r:id="rId11" action="ppaction://hlinksldjump"/>
          </p:cNvPr>
          <p:cNvSpPr/>
          <p:nvPr/>
        </p:nvSpPr>
        <p:spPr>
          <a:xfrm>
            <a:off x="811072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7b30d7861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_1_BD#7b30d7861.fixed?color=0,173,163&amp;vtp=1&amp;bbb=1"/>
              <p:cNvSpPr/>
              <p:nvPr/>
            </p:nvSpPr>
            <p:spPr>
              <a:xfrm>
                <a:off x="466344" y="3675888"/>
                <a:ext cx="11018520" cy="123037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5000"/>
                  </a:lnSpc>
                </a:pPr>
                <a:r>
                  <a:rPr lang="en-US" altLang="zh-CN" sz="40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课时评价作业（五）</a:t>
                </a:r>
                <a:r>
                  <a:rPr lang="en-US" altLang="zh-CN" sz="4000" b="1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4000" b="1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4000" b="1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4000" b="1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40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蜀相</a:t>
                </a:r>
                <a:endParaRPr lang="en-US" altLang="zh-CN" sz="4000" dirty="0"/>
              </a:p>
            </p:txBody>
          </p:sp>
        </mc:Choice>
        <mc:Fallback>
          <p:sp>
            <p:nvSpPr>
              <p:cNvPr id="3" name="C_1_BD#7b30d7861.fixed?color=0,173,16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344" y="3675888"/>
                <a:ext cx="11018520" cy="1230376"/>
              </a:xfrm>
              <a:prstGeom prst="rect">
                <a:avLst/>
              </a:prstGeom>
              <a:blipFill rotWithShape="1">
                <a:blip r:embed="rId1"/>
                <a:stretch>
                  <a:fillRect l="-2" t="-1796" r="2" b="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6_1#ac613513b?pid=5c973b42b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下列对这首诗的理解和赏析，不正确的一项是（3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37_1#ac613513b.bracket?pid=5c973b42b&amp;color=0,0,0&amp;vpa=18&amp;vtp=1"/>
          <p:cNvSpPr/>
          <p:nvPr/>
        </p:nvSpPr>
        <p:spPr>
          <a:xfrm>
            <a:off x="9525667" y="462534"/>
            <a:ext cx="495300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4_BD.36_2#ac613513b.choices?pid=5c973b42b&amp;color=0,0,0&amp;vtp=1&amp;bbb=1&amp;hb=1"/>
          <p:cNvSpPr/>
          <p:nvPr/>
        </p:nvSpPr>
        <p:spPr>
          <a:xfrm>
            <a:off x="612648" y="1110678"/>
            <a:ext cx="10963656" cy="51020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首句“遗庙丹青落”，写武侯庙中的壁画已剥落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，展现出庙宇的破败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景象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，为全诗营造了一种萧条冷落的氛围。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“空山草木长”，描绘出武侯庙所在的空山草木繁茂的景象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，以乐景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衬哀情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，更显诸葛亮身后的寂寥。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“犹闻辞后主”一句，杜甫仿佛听到诸葛亮当年辞别后主刘禅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，决心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北伐的声音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，生动地表现出诸葛亮的忠诚。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整首诗以景语开篇，以情语作结，在对武侯庙的描写中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，饱含着诗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人对诸葛亮的无限敬仰与惋惜之情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8_1#ac613513b?pid=5c973b42b&amp;color=0,0,0&amp;vtp=1&amp;bt=1&amp;bbb=1&amp;hb=1"/>
          <p:cNvSpPr/>
          <p:nvPr/>
        </p:nvSpPr>
        <p:spPr>
          <a:xfrm>
            <a:off x="612648" y="468000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“空山草木长”描绘的是荒凉之景，并非乐景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。此处通过写草木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在空山中肆意生长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，无人打理，衬托出武侯庙的冷清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，进而表现出诸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葛亮身后的寂寥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2_1#e27a7b2d2?pid=5c973b42b&amp;color=0,0,0&amp;vtp=1&amp;bt=1&amp;bbb=1&amp;hb=1&amp;hltap=1"/>
          <p:cNvSpPr/>
          <p:nvPr/>
        </p:nvSpPr>
        <p:spPr>
          <a:xfrm>
            <a:off x="612648" y="468000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《武侯庙》与《蜀相》在表现诸葛亮这一人物形象时，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手法有何异同？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请结合诗句简要分析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43_1#e27a7b2d2?pid=5c973b42b&amp;color=0,0,0&amp;vtp=1&amp;bt=1&amp;bbb=1&amp;hb=1&amp;hla=1"/>
          <p:cNvSpPr/>
          <p:nvPr/>
        </p:nvSpPr>
        <p:spPr>
          <a:xfrm>
            <a:off x="612648" y="1735460"/>
            <a:ext cx="10963656" cy="3738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1）相同点：都用间接描写展现诸葛亮的形象。《蜀相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》借刘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备三顾茅庐问计于诸葛亮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、诸葛亮辅佐两朝之事，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凸显其才与忠；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武侯庙》借诸葛亮辞后主、不返南阳之事，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体现其北伐决心与忠诚。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3分）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2）不同点：《蜀相》直抒胸臆，叹其未捷；《武侯庙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》侧重事迹叙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，借事迹表忠诚，无直接抒情。（3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40_1#e27a7b2d2?pid=5c973b42b&amp;color=0,0,0&amp;vtp=1&amp;bt=1&amp;bbb=1&amp;hb=1"/>
          <p:cNvSpPr/>
          <p:nvPr/>
        </p:nvSpPr>
        <p:spPr>
          <a:xfrm>
            <a:off x="612648" y="468000"/>
            <a:ext cx="10963656" cy="38066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在相同点上，《蜀相》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通过讲述与诸葛亮相关的重要历史事件，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从侧面凸显其才能与品德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；《武侯庙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》同样借助对诸葛亮辞别后主这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一关键事件的描述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，展现他对蜀汉的忠诚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。两诗都未直接刻画诸葛亮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的形象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，而是借事间接表现。在不同点上，《蜀相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》直抒胸臆表达情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；《武侯庙》则侧重事迹叙述，借事迹体现人物精神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，没有直接表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露情感的语句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40_2#e27a7b2d2?pid=5c973b42b&amp;color=0,0,0&amp;vtp=1&amp;bt=1&amp;bbb=1&amp;hb=1"/>
          <p:cNvSpPr/>
          <p:nvPr/>
        </p:nvSpPr>
        <p:spPr>
          <a:xfrm>
            <a:off x="612648" y="468000"/>
            <a:ext cx="10963656" cy="44543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［读懂诗歌］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武侯庙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杜</a:t>
            </a: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甫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武侯庙中的壁画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，由于年代久远早已脱落。整座山一片空寂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，只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有草木长得格外茂盛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。站在这寂静的庙前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，我仿佛还能听到当年诸葛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亮辞别后主刘禅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，决心北伐的声音。自出山辅佐先帝以来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，诸葛亮便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再也未能回到南阳去过那躬耕隐居的生活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aa56dee11?pid=7b30d7861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B_3_BD.1_1#924758f4c?pid=aa56dee11&amp;color=0,0,0&amp;vtp=1&amp;bbb=1"/>
          <p:cNvSpPr/>
          <p:nvPr/>
        </p:nvSpPr>
        <p:spPr>
          <a:xfrm>
            <a:off x="612648" y="1181724"/>
            <a:ext cx="10963656" cy="31444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请写出诗中空缺的字词。（5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丞相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堂何处寻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锦官城外柏森森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映阶碧草自春色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隔叶黄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空好音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天下计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两朝开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老臣心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出师未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身先死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长使英雄泪满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)。</a:t>
            </a:r>
            <a:endParaRPr lang="en-US" altLang="zh-CN" sz="2800" dirty="0"/>
          </a:p>
        </p:txBody>
      </p:sp>
      <p:sp>
        <p:nvSpPr>
          <p:cNvPr id="4" name="QB_3_AN.2_1#924758f4c.bracket?pid=aa56dee11&amp;color=0,0,0&amp;vpa=1&amp;vtp=1"/>
          <p:cNvSpPr/>
          <p:nvPr/>
        </p:nvSpPr>
        <p:spPr>
          <a:xfrm>
            <a:off x="2527967" y="183704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祠</a:t>
            </a:r>
            <a:endParaRPr lang="en-US" altLang="zh-CN" sz="2800" dirty="0"/>
          </a:p>
        </p:txBody>
      </p:sp>
      <p:sp>
        <p:nvSpPr>
          <p:cNvPr id="5" name="QB_3_AN.3_1#924758f4c.bracket?pid=aa56dee11&amp;color=0,0,0&amp;vpa=2&amp;vtp=1"/>
          <p:cNvSpPr/>
          <p:nvPr/>
        </p:nvSpPr>
        <p:spPr>
          <a:xfrm>
            <a:off x="5728366" y="248474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鹂</a:t>
            </a:r>
            <a:endParaRPr lang="en-US" altLang="zh-CN" sz="2800" dirty="0"/>
          </a:p>
        </p:txBody>
      </p:sp>
      <p:sp>
        <p:nvSpPr>
          <p:cNvPr id="6" name="QB_3_AN.4_1#924758f4c.bracket?pid=aa56dee11&amp;color=0,0,0&amp;vpa=3&amp;vtp=1&amp;bbb=1"/>
          <p:cNvSpPr/>
          <p:nvPr/>
        </p:nvSpPr>
        <p:spPr>
          <a:xfrm>
            <a:off x="2527967" y="3132444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频烦</a:t>
            </a:r>
            <a:endParaRPr lang="en-US" altLang="zh-CN" sz="2800" dirty="0"/>
          </a:p>
        </p:txBody>
      </p:sp>
      <p:sp>
        <p:nvSpPr>
          <p:cNvPr id="7" name="QB_3_AN.5_1#924758f4c.bracket?pid=aa56dee11&amp;color=0,0,0&amp;vpa=4&amp;vtp=1"/>
          <p:cNvSpPr/>
          <p:nvPr/>
        </p:nvSpPr>
        <p:spPr>
          <a:xfrm>
            <a:off x="6685630" y="313244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济</a:t>
            </a:r>
            <a:endParaRPr lang="en-US" altLang="zh-CN" sz="2800" dirty="0"/>
          </a:p>
        </p:txBody>
      </p:sp>
      <p:sp>
        <p:nvSpPr>
          <p:cNvPr id="8" name="QB_3_AN.6_1#924758f4c.bracket?pid=aa56dee11&amp;color=0,0,0&amp;vpa=5&amp;vtp=1"/>
          <p:cNvSpPr/>
          <p:nvPr/>
        </p:nvSpPr>
        <p:spPr>
          <a:xfrm>
            <a:off x="2883567" y="3759189"/>
            <a:ext cx="61595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捷</a:t>
            </a:r>
            <a:endParaRPr lang="en-US" altLang="zh-CN" sz="2800" dirty="0"/>
          </a:p>
        </p:txBody>
      </p:sp>
      <p:sp>
        <p:nvSpPr>
          <p:cNvPr id="9" name="QB_3_AN.7_1#924758f4c.bracket?pid=aa56dee11&amp;color=0,0,0&amp;vpa=6&amp;vtp=1"/>
          <p:cNvSpPr/>
          <p:nvPr/>
        </p:nvSpPr>
        <p:spPr>
          <a:xfrm>
            <a:off x="7749255" y="3759189"/>
            <a:ext cx="61595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襟</a:t>
            </a:r>
            <a:endParaRPr lang="en-US" altLang="zh-CN" sz="2800" dirty="0"/>
          </a:p>
        </p:txBody>
      </p:sp>
      <p:sp>
        <p:nvSpPr>
          <p:cNvPr id="10" name="QB_3_AN.8_1#924758f4c?pid=aa56dee11&amp;color=0,0,0&amp;vtp=1&amp;bbb=1"/>
          <p:cNvSpPr/>
          <p:nvPr/>
        </p:nvSpPr>
        <p:spPr>
          <a:xfrm>
            <a:off x="612648" y="438073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（写错一处扣1分，扣完为止）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9_1#1a2c9a2d4?pid=aa56dee11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下列对加点词语的解释，不正确的一项是（3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10_1#1a2c9a2d4.bracket?pid=aa56dee11&amp;color=0,0,0&amp;vpa=7&amp;vtp=1"/>
          <p:cNvSpPr/>
          <p:nvPr/>
        </p:nvSpPr>
        <p:spPr>
          <a:xfrm>
            <a:off x="88017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3_BD.9_2#1a2c9a2d4.choices?pid=aa56dee11&amp;color=0,0,0&amp;vtp=1&amp;bbb=1"/>
          <p:cNvSpPr/>
          <p:nvPr/>
        </p:nvSpPr>
        <p:spPr>
          <a:xfrm>
            <a:off x="612648" y="1110678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563372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丞相祠堂何处寻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：寻找</a:t>
            </a:r>
            <a:endParaRPr lang="en-US" altLang="zh-CN" sz="2800" dirty="0"/>
          </a:p>
          <a:p>
            <a:pPr latinLnBrk="1">
              <a:lnSpc>
                <a:spcPts val="5100"/>
              </a:lnSpc>
              <a:tabLst>
                <a:tab pos="563372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锦官城外柏森森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森森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：繁密的样子</a:t>
            </a:r>
            <a:endParaRPr lang="en-US" altLang="zh-CN" sz="2800" dirty="0"/>
          </a:p>
          <a:p>
            <a:pPr latinLnBrk="1">
              <a:lnSpc>
                <a:spcPts val="5100"/>
              </a:lnSpc>
              <a:tabLst>
                <a:tab pos="563372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三顾频烦天下计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：照顾</a:t>
            </a:r>
            <a:endParaRPr lang="en-US" altLang="zh-CN" sz="2800" dirty="0"/>
          </a:p>
          <a:p>
            <a:pPr latinLnBrk="1">
              <a:lnSpc>
                <a:spcPts val="4900"/>
              </a:lnSpc>
              <a:tabLst>
                <a:tab pos="563372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两朝开济老臣心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：扶助</a:t>
            </a:r>
            <a:endParaRPr lang="en-US" altLang="zh-CN" sz="2800" dirty="0"/>
          </a:p>
        </p:txBody>
      </p:sp>
      <p:sp>
        <p:nvSpPr>
          <p:cNvPr id="5" name="QC_3_AS.11_1#1a2c9a2d4?pid=aa56dee11&amp;color=0,0,0&amp;vtp=1&amp;bbb=1"/>
          <p:cNvSpPr/>
          <p:nvPr/>
        </p:nvSpPr>
        <p:spPr>
          <a:xfrm>
            <a:off x="612648" y="366826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顾：拜访。</a:t>
            </a:r>
            <a:endParaRPr lang="en-US" altLang="zh-CN" sz="2800" dirty="0"/>
          </a:p>
        </p:txBody>
      </p:sp>
      <p:sp>
        <p:nvSpPr>
          <p:cNvPr id="6" name="QC_3_BD.9_2#1a2c9a2d4.choices?pid=aa56dee11&amp;color=0,0,0&amp;vtp=1&amp;bbb=1&amp;zzd= 1"/>
          <p:cNvSpPr/>
          <p:nvPr/>
        </p:nvSpPr>
        <p:spPr>
          <a:xfrm>
            <a:off x="342890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9_2#1a2c9a2d4.choices?pid=aa56dee11&amp;color=0,0,0&amp;vtp=1&amp;bbb=1&amp;zzd= 3"/>
          <p:cNvSpPr/>
          <p:nvPr/>
        </p:nvSpPr>
        <p:spPr>
          <a:xfrm>
            <a:off x="3052668" y="24187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9_2#1a2c9a2d4.choices?pid=aa56dee11&amp;color=0,0,0&amp;vtp=1&amp;bbb=1&amp;zzd= 3"/>
          <p:cNvSpPr/>
          <p:nvPr/>
        </p:nvSpPr>
        <p:spPr>
          <a:xfrm>
            <a:off x="3408268" y="24187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9_2#1a2c9a2d4.choices?pid=aa56dee11&amp;color=0,0,0&amp;vtp=1&amp;bbb=1&amp;zzd= 5"/>
          <p:cNvSpPr/>
          <p:nvPr/>
        </p:nvSpPr>
        <p:spPr>
          <a:xfrm>
            <a:off x="1630268" y="30664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9_2#1a2c9a2d4.choices?pid=aa56dee11&amp;color=0,0,0&amp;vtp=1&amp;bbb=1&amp;zzd= 7"/>
          <p:cNvSpPr/>
          <p:nvPr/>
        </p:nvSpPr>
        <p:spPr>
          <a:xfrm>
            <a:off x="2362105" y="36328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2_1#064d1df8b?pid=aa56dee11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下列各句中，加点词的古今意义不相同的一项是（3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13_1#064d1df8b.bracket?pid=aa56dee11&amp;color=0,0,0&amp;vpa=8&amp;vtp=1"/>
          <p:cNvSpPr/>
          <p:nvPr/>
        </p:nvSpPr>
        <p:spPr>
          <a:xfrm>
            <a:off x="98685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3_BD.12_2#064d1df8b.choices?pid=aa56dee11&amp;color=0,0,0&amp;vtp=1&amp;bbb=1"/>
          <p:cNvSpPr/>
          <p:nvPr/>
        </p:nvSpPr>
        <p:spPr>
          <a:xfrm>
            <a:off x="612648" y="1110678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558927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丞相祠堂何处寻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长使英雄泪满襟</a:t>
            </a:r>
            <a:endParaRPr lang="en-US" altLang="zh-CN" sz="2800" dirty="0"/>
          </a:p>
          <a:p>
            <a:pPr latinLnBrk="1">
              <a:lnSpc>
                <a:spcPts val="4900"/>
              </a:lnSpc>
              <a:tabLst>
                <a:tab pos="558927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出师未捷身先死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可怜后主还祠庙</a:t>
            </a:r>
            <a:endParaRPr lang="en-US" altLang="zh-CN" sz="2800" dirty="0"/>
          </a:p>
        </p:txBody>
      </p:sp>
      <p:sp>
        <p:nvSpPr>
          <p:cNvPr id="5" name="QC_3_AS.14_1#064d1df8b?pid=aa56dee11&amp;color=0,0,0&amp;vtp=1&amp;bbb=1"/>
          <p:cNvSpPr/>
          <p:nvPr/>
        </p:nvSpPr>
        <p:spPr>
          <a:xfrm>
            <a:off x="612648" y="2379853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D项，可怜，古义，可惜；今义，值得怜悯。</a:t>
            </a:r>
            <a:endParaRPr lang="en-US" altLang="zh-CN" sz="2800" dirty="0"/>
          </a:p>
        </p:txBody>
      </p:sp>
      <p:sp>
        <p:nvSpPr>
          <p:cNvPr id="6" name="QC_3_BD.12_2#064d1df8b.choices?pid=aa56dee11&amp;color=0,0,0&amp;vtp=1&amp;bbb=1&amp;zzd= 1"/>
          <p:cNvSpPr/>
          <p:nvPr/>
        </p:nvSpPr>
        <p:spPr>
          <a:xfrm>
            <a:off x="200650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12_2#064d1df8b.choices?pid=aa56dee11&amp;color=0,0,0&amp;vtp=1&amp;bbb=1&amp;zzd= 1"/>
          <p:cNvSpPr/>
          <p:nvPr/>
        </p:nvSpPr>
        <p:spPr>
          <a:xfrm>
            <a:off x="236210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12_2#064d1df8b.choices?pid=aa56dee11&amp;color=0,0,0&amp;vtp=1&amp;bbb=1&amp;zzd= 1"/>
          <p:cNvSpPr/>
          <p:nvPr/>
        </p:nvSpPr>
        <p:spPr>
          <a:xfrm>
            <a:off x="7575772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12_2#064d1df8b.choices?pid=aa56dee11&amp;color=0,0,0&amp;vtp=1&amp;bbb=1&amp;zzd= 1"/>
          <p:cNvSpPr/>
          <p:nvPr/>
        </p:nvSpPr>
        <p:spPr>
          <a:xfrm>
            <a:off x="7931372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12_2#064d1df8b.choices?pid=aa56dee11&amp;color=0,0,0&amp;vtp=1&amp;bbb=1&amp;zzd= 3"/>
          <p:cNvSpPr/>
          <p:nvPr/>
        </p:nvSpPr>
        <p:spPr>
          <a:xfrm>
            <a:off x="1274667" y="23374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3_BD.12_2#064d1df8b.choices?pid=aa56dee11&amp;color=0,0,0&amp;vtp=1&amp;bbb=1&amp;zzd= 3"/>
          <p:cNvSpPr/>
          <p:nvPr/>
        </p:nvSpPr>
        <p:spPr>
          <a:xfrm>
            <a:off x="1630268" y="23374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12_2#064d1df8b.choices?pid=aa56dee11&amp;color=0,0,0&amp;vtp=1&amp;bbb=1&amp;zzd= 3"/>
          <p:cNvSpPr/>
          <p:nvPr/>
        </p:nvSpPr>
        <p:spPr>
          <a:xfrm>
            <a:off x="6885210" y="23374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C_3_BD.12_2#064d1df8b.choices?pid=aa56dee11&amp;color=0,0,0&amp;vtp=1&amp;bbb=1&amp;zzd= 3"/>
          <p:cNvSpPr/>
          <p:nvPr/>
        </p:nvSpPr>
        <p:spPr>
          <a:xfrm>
            <a:off x="7240810" y="23374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5_1#46f56600c?pid=aa56dee11&amp;color=0,0,0&amp;vtp=1&amp;bt=1&amp;bbb=1"/>
          <p:cNvSpPr/>
          <p:nvPr/>
        </p:nvSpPr>
        <p:spPr>
          <a:xfrm>
            <a:off x="612648" y="466344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5728970" algn="l"/>
              </a:tabLst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对下列两组句子中加点字的用法，理解正确的一项是（3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latinLnBrk="1">
              <a:lnSpc>
                <a:spcPts val="5100"/>
              </a:lnSpc>
              <a:tabLst>
                <a:tab pos="572897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映阶碧草自春色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天生丽质难自弃</a:t>
            </a:r>
            <a:endParaRPr lang="en-US" altLang="zh-CN" sz="2800" dirty="0"/>
          </a:p>
          <a:p>
            <a:pPr latinLnBrk="1">
              <a:lnSpc>
                <a:spcPts val="4900"/>
              </a:lnSpc>
              <a:tabLst>
                <a:tab pos="572897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三顾频烦天下计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君臣相顾尽沾衣</a:t>
            </a:r>
            <a:endParaRPr lang="en-US" altLang="zh-CN" sz="2800" dirty="0"/>
          </a:p>
        </p:txBody>
      </p:sp>
      <p:sp>
        <p:nvSpPr>
          <p:cNvPr id="3" name="QC_3_AN.16_1#46f56600c.bracket?pid=aa56dee11&amp;color=0,0,0&amp;vpa=9&amp;vtp=1"/>
          <p:cNvSpPr/>
          <p:nvPr/>
        </p:nvSpPr>
        <p:spPr>
          <a:xfrm>
            <a:off x="10592467" y="473964"/>
            <a:ext cx="495300" cy="5773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3_BD.15_2#46f56600c.choices?pid=aa56dee11&amp;color=0,0,0&amp;vtp=1&amp;bbb=1"/>
          <p:cNvSpPr/>
          <p:nvPr/>
        </p:nvSpPr>
        <p:spPr>
          <a:xfrm>
            <a:off x="612648" y="2397188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两个“自”用法相同，两个“顾”用法也相同。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两个“自”用法相同，两个“顾”用法不同。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两个“自”用法不同，两个“顾”用法相同。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两个“自”用法不同，两个“顾”用法也不同。</a:t>
            </a:r>
            <a:endParaRPr lang="en-US" altLang="zh-CN" sz="2800" dirty="0"/>
          </a:p>
        </p:txBody>
      </p:sp>
      <p:sp>
        <p:nvSpPr>
          <p:cNvPr id="5" name="QC_3_AS.17_1#46f56600c?pid=aa56dee11&amp;color=0,0,0&amp;vtp=1&amp;bbb=1&amp;hb=1"/>
          <p:cNvSpPr/>
          <p:nvPr/>
        </p:nvSpPr>
        <p:spPr>
          <a:xfrm>
            <a:off x="612648" y="4962588"/>
            <a:ext cx="10963656" cy="12155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两个“自”都是“自己”的意思；第一个“顾”是“拜访”的意思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，第二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“顾”是“看”的意思。</a:t>
            </a:r>
            <a:endParaRPr lang="en-US" altLang="zh-CN" sz="2800" dirty="0"/>
          </a:p>
        </p:txBody>
      </p:sp>
      <p:sp>
        <p:nvSpPr>
          <p:cNvPr id="6" name="QC_3_BD.15_1#46f56600c?pid=aa56dee11&amp;color=0,0,0&amp;vtp=1&amp;bt=1&amp;bbb=1&amp;zzd= 3"/>
          <p:cNvSpPr/>
          <p:nvPr/>
        </p:nvSpPr>
        <p:spPr>
          <a:xfrm>
            <a:off x="2549430" y="17744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15_1#46f56600c?pid=aa56dee11&amp;color=0,0,0&amp;vtp=1&amp;bt=1&amp;bbb=1&amp;zzd= 3"/>
          <p:cNvSpPr/>
          <p:nvPr/>
        </p:nvSpPr>
        <p:spPr>
          <a:xfrm>
            <a:off x="8279035" y="17744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15_1#46f56600c?pid=aa56dee11&amp;color=0,0,0&amp;vtp=1&amp;bt=1&amp;bbb=1&amp;zzd= 5"/>
          <p:cNvSpPr/>
          <p:nvPr/>
        </p:nvSpPr>
        <p:spPr>
          <a:xfrm>
            <a:off x="1482630" y="234080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15_1#46f56600c?pid=aa56dee11&amp;color=0,0,0&amp;vtp=1&amp;bt=1&amp;bbb=1&amp;zzd= 5"/>
          <p:cNvSpPr/>
          <p:nvPr/>
        </p:nvSpPr>
        <p:spPr>
          <a:xfrm>
            <a:off x="7567835" y="234080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8_1#bedf0b510?pid=aa56dee11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下列各项中，不属于赞颂诸葛亮的一项是（3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19_1#bedf0b510.bracket?pid=aa56dee11&amp;color=0,0,0&amp;vpa=10&amp;vtp=1"/>
          <p:cNvSpPr/>
          <p:nvPr/>
        </p:nvSpPr>
        <p:spPr>
          <a:xfrm>
            <a:off x="88017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3_BD.18_2#bedf0b510.choices?pid=aa56dee11&amp;color=0,0,0&amp;vtp=1&amp;bbb=1"/>
          <p:cNvSpPr/>
          <p:nvPr/>
        </p:nvSpPr>
        <p:spPr>
          <a:xfrm>
            <a:off x="612648" y="1110678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复汉留长策，中原仗老臣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三分割据纡筹策，万古云霄一羽毛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纵论三分天下，审势通策佐先主；长怀一统江山，辅国连治启后人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人生自古谁无死？留取丹心照汗青</a:t>
            </a:r>
            <a:endParaRPr lang="en-US" altLang="zh-CN" sz="2800" dirty="0"/>
          </a:p>
        </p:txBody>
      </p:sp>
      <p:sp>
        <p:nvSpPr>
          <p:cNvPr id="5" name="QC_3_AS.20_1#bedf0b510?pid=aa56dee11&amp;color=0,0,0&amp;vtp=1&amp;bbb=1"/>
          <p:cNvSpPr/>
          <p:nvPr/>
        </p:nvSpPr>
        <p:spPr>
          <a:xfrm>
            <a:off x="612648" y="366826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D项是文天祥表明自己的气节的诗句。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21_1#3a8b7cc2d?pid=aa56dee11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下列对诗歌内容的理解和赏析，不正确的一项是（3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22_1#3a8b7cc2d.bracket?pid=aa56dee11&amp;color=0,0,0&amp;vpa=11&amp;vtp=1"/>
          <p:cNvSpPr/>
          <p:nvPr/>
        </p:nvSpPr>
        <p:spPr>
          <a:xfrm>
            <a:off x="9881267" y="462534"/>
            <a:ext cx="495300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3_BD.21_2#3a8b7cc2d.choices?pid=aa56dee11&amp;color=0,0,0&amp;vtp=1&amp;bbb=1&amp;hb=1"/>
          <p:cNvSpPr/>
          <p:nvPr/>
        </p:nvSpPr>
        <p:spPr>
          <a:xfrm>
            <a:off x="612648" y="1110678"/>
            <a:ext cx="10963656" cy="31444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首联以问答形式开篇，引出丞相祠堂的位置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，奠定全诗庄严肃穆的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氛围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颔联描绘祠堂内碧草与黄鹂之景，展现出春日的生机勃勃。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颈联概括诸葛亮一生功绩，体现其雄才大略与对蜀汉的耿耿忠心。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尾联表达了杜甫对诸葛亮壮志未酬身先死的痛惜之情。</a:t>
            </a:r>
            <a:endParaRPr lang="en-US" altLang="zh-CN" sz="2800" dirty="0"/>
          </a:p>
        </p:txBody>
      </p:sp>
      <p:sp>
        <p:nvSpPr>
          <p:cNvPr id="5" name="QC_3_AS.23_1#3a8b7cc2d?pid=aa56dee11&amp;color=0,0,0&amp;vtp=1&amp;bbb=1"/>
          <p:cNvSpPr/>
          <p:nvPr/>
        </p:nvSpPr>
        <p:spPr>
          <a:xfrm>
            <a:off x="612648" y="431596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spc="-10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spc="-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10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“自”“空”二字表明，此处以乐景写哀情，并非展现春日的生机勃勃。</a:t>
            </a:r>
            <a:endParaRPr lang="en-US" altLang="zh-CN" sz="2800" spc="-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24_1#8f6fef7f0?pid=aa56dee11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补写出下列句子中的空缺部分。（6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4_BD.25_1#83edc9d1c?pid=8f6fef7f0&amp;color=0,0,0&amp;vtp=1&amp;bbb=1&amp;hb=1"/>
          <p:cNvSpPr/>
          <p:nvPr/>
        </p:nvSpPr>
        <p:spPr>
          <a:xfrm>
            <a:off x="612648" y="1111318"/>
            <a:ext cx="10963656" cy="38066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《蜀相》中，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杜甫用“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明丞相祠堂的地理位置与周边环境。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杜甫在《蜀相》中，以“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两句，侧面烘托出诸葛亮的才智和抱负，展现其一生鞠躬尽瘁的形象。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杜甫在《蜀相》中，借“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抒发对诸葛亮壮志未酬的无限感慨，情感真挚动人。</a:t>
            </a:r>
            <a:endParaRPr lang="en-US" altLang="zh-CN" sz="2800" dirty="0"/>
          </a:p>
        </p:txBody>
      </p:sp>
      <p:sp>
        <p:nvSpPr>
          <p:cNvPr id="4" name="QB_4_AN.26_1#83edc9d1c.blank?pid=8f6fef7f0&amp;color=0,0,0&amp;vpa=12&amp;vtp=1&amp;bbb=1"/>
          <p:cNvSpPr/>
          <p:nvPr/>
        </p:nvSpPr>
        <p:spPr>
          <a:xfrm>
            <a:off x="4869530" y="1080838"/>
            <a:ext cx="275907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丞相祠堂何处寻</a:t>
            </a:r>
            <a:endParaRPr lang="en-US" altLang="zh-CN" sz="2800" dirty="0"/>
          </a:p>
        </p:txBody>
      </p:sp>
      <p:sp>
        <p:nvSpPr>
          <p:cNvPr id="5" name="QB_4_AN.27_1#83edc9d1c.blank?pid=8f6fef7f0&amp;color=0,0,0&amp;vpa=13&amp;vtp=1&amp;bbb=1"/>
          <p:cNvSpPr/>
          <p:nvPr/>
        </p:nvSpPr>
        <p:spPr>
          <a:xfrm>
            <a:off x="8069930" y="1080838"/>
            <a:ext cx="275907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锦官城外柏森森</a:t>
            </a:r>
            <a:endParaRPr lang="en-US" altLang="zh-CN" sz="2800" dirty="0"/>
          </a:p>
        </p:txBody>
      </p:sp>
      <p:sp>
        <p:nvSpPr>
          <p:cNvPr id="7" name="QB_4_AN.29_1#83edc9d1c.blank?pid=8f6fef7f0&amp;color=0,0,0&amp;vpa=14&amp;vtp=1&amp;bbb=1"/>
          <p:cNvSpPr/>
          <p:nvPr/>
        </p:nvSpPr>
        <p:spPr>
          <a:xfrm>
            <a:off x="5225130" y="2376238"/>
            <a:ext cx="275907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三顾频烦天下计</a:t>
            </a:r>
            <a:endParaRPr lang="en-US" altLang="zh-CN" sz="2800" dirty="0"/>
          </a:p>
        </p:txBody>
      </p:sp>
      <p:sp>
        <p:nvSpPr>
          <p:cNvPr id="8" name="QB_4_AN.30_1#83edc9d1c.blank?pid=8f6fef7f0&amp;color=0,0,0&amp;vpa=15&amp;vtp=1&amp;bbb=1"/>
          <p:cNvSpPr/>
          <p:nvPr/>
        </p:nvSpPr>
        <p:spPr>
          <a:xfrm>
            <a:off x="8425530" y="2376238"/>
            <a:ext cx="275907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两朝开济老臣心</a:t>
            </a:r>
            <a:endParaRPr lang="en-US" altLang="zh-CN" sz="2800" dirty="0"/>
          </a:p>
        </p:txBody>
      </p:sp>
      <p:sp>
        <p:nvSpPr>
          <p:cNvPr id="10" name="QB_4_AN.32_1#83edc9d1c.blank?pid=8f6fef7f0&amp;color=0,0,0&amp;vpa=16&amp;vtp=1&amp;bbb=1"/>
          <p:cNvSpPr/>
          <p:nvPr/>
        </p:nvSpPr>
        <p:spPr>
          <a:xfrm>
            <a:off x="5225130" y="3671638"/>
            <a:ext cx="275907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出师未捷身先死</a:t>
            </a:r>
            <a:endParaRPr lang="en-US" altLang="zh-CN" sz="2800" dirty="0"/>
          </a:p>
        </p:txBody>
      </p:sp>
      <p:sp>
        <p:nvSpPr>
          <p:cNvPr id="11" name="QB_4_AN.33_1#83edc9d1c.blank?pid=8f6fef7f0&amp;color=0,0,0&amp;vpa=17&amp;vtp=1&amp;bbb=1"/>
          <p:cNvSpPr/>
          <p:nvPr/>
        </p:nvSpPr>
        <p:spPr>
          <a:xfrm>
            <a:off x="8425530" y="3671638"/>
            <a:ext cx="275907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长使英雄泪满襟</a:t>
            </a:r>
            <a:endParaRPr lang="en-US" altLang="zh-CN" sz="2800" dirty="0"/>
          </a:p>
        </p:txBody>
      </p:sp>
      <p:sp>
        <p:nvSpPr>
          <p:cNvPr id="12" name="QB_4_AN.34_1#8a81d1397?pid=8f6fef7f0&amp;color=0,0,0&amp;vtp=1&amp;bbb=1"/>
          <p:cNvSpPr/>
          <p:nvPr/>
        </p:nvSpPr>
        <p:spPr>
          <a:xfrm>
            <a:off x="612648" y="495160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（每空1分，写错字不得分）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7" grpId="0" animBg="1" build="p"/>
      <p:bldP spid="8" grpId="0" animBg="1" build="p"/>
      <p:bldP spid="10" grpId="0" animBg="1" build="p"/>
      <p:bldP spid="11" grpId="0" animBg="1" build="p"/>
      <p:bldP spid="1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a21190d45?pid=7b30d7861&amp;color=0,173,163&amp;vtp=1&amp;bt=1&amp;bbb=1"/>
          <p:cNvSpPr/>
          <p:nvPr/>
        </p:nvSpPr>
        <p:spPr>
          <a:xfrm>
            <a:off x="612648" y="466345"/>
            <a:ext cx="10963656" cy="64274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M_3_BD.35_1#5c973b42b?pid=a21190d45&amp;color=0,0,0&amp;vtp=1&amp;bbb=1&amp;hb=1"/>
              <p:cNvSpPr/>
              <p:nvPr/>
            </p:nvSpPr>
            <p:spPr>
              <a:xfrm>
                <a:off x="612648" y="1180172"/>
                <a:ext cx="10963656" cy="500361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阅读下面这首诗，完成题目。</a:t>
                </a:r>
                <a:endParaRPr lang="en-US" altLang="zh-CN" sz="2800" dirty="0"/>
              </a:p>
              <a:p>
                <a:pPr algn="ctr" latinLnBrk="1">
                  <a:lnSpc>
                    <a:spcPts val="5000"/>
                  </a:lnSpc>
                </a:pPr>
                <a:r>
                  <a:rPr lang="en-US" altLang="zh-CN" sz="28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武侯庙</a:t>
                </a:r>
                <a:r>
                  <a:rPr lang="en-US" altLang="zh-CN" sz="2800" b="1" i="0" baseline="3000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①</a:t>
                </a:r>
                <a:endParaRPr lang="en-US" altLang="zh-CN" sz="2800" dirty="0"/>
              </a:p>
              <a:p>
                <a:pPr algn="ctr"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杜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甫</a:t>
                </a:r>
                <a:endParaRPr lang="en-US" altLang="zh-CN" sz="2800" dirty="0"/>
              </a:p>
              <a:p>
                <a:pPr algn="ctr"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遗庙丹青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落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空山草木长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algn="ctr"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犹闻辞后主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不复卧南阳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［</a:t>
                </a: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注］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①武侯庙：诸葛亮辞别刘禅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，最后一次北伐病死于军中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五丈原），后多地建庙祭祀，此处在夔州。②丹青：两种颜料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，此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指庙中的诸葛亮绘像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M_3_BD.35_1#5c973b42b?pid=a21190d4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80172"/>
                <a:ext cx="10963656" cy="5003610"/>
              </a:xfrm>
              <a:prstGeom prst="rect">
                <a:avLst/>
              </a:prstGeom>
              <a:blipFill rotWithShape="1">
                <a:blip r:embed="rId1"/>
                <a:stretch>
                  <a:fillRect l="-5" t="-7" r="2" b="-126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2507</Words>
  <Application>WPS 演示</Application>
  <PresentationFormat>宽屏</PresentationFormat>
  <Paragraphs>165</Paragraphs>
  <Slides>14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7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Cambria Math</vt:lpstr>
      <vt:lpstr>楷体</vt:lpstr>
      <vt:lpstr>Calibri</vt:lpstr>
      <vt:lpstr>等线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曲一线</cp:lastModifiedBy>
  <cp:revision>3</cp:revision>
  <dcterms:created xsi:type="dcterms:W3CDTF">2025-07-25T04:13:00Z</dcterms:created>
  <dcterms:modified xsi:type="dcterms:W3CDTF">2025-09-04T02:40:00Z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6235CED4920542B89AA0841D37E1658E_12</vt:lpwstr>
  </property>
  <property fmtid="{D5CDD505-2E9C-101B-9397-08002B2CF9AE}" pid="3" name="KSOProductBuildVer">
    <vt:lpwstr>2052-12.1.0.22529</vt:lpwstr>
  </property>
</Properties>
</file>